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sldIdLst>
    <p:sldId id="319" r:id="rId2"/>
    <p:sldId id="291" r:id="rId3"/>
    <p:sldId id="256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57" r:id="rId12"/>
    <p:sldId id="258" r:id="rId13"/>
    <p:sldId id="261" r:id="rId14"/>
    <p:sldId id="259" r:id="rId15"/>
    <p:sldId id="260" r:id="rId16"/>
    <p:sldId id="262" r:id="rId17"/>
    <p:sldId id="263" r:id="rId18"/>
    <p:sldId id="264" r:id="rId19"/>
    <p:sldId id="265" r:id="rId20"/>
    <p:sldId id="273" r:id="rId21"/>
    <p:sldId id="274" r:id="rId22"/>
    <p:sldId id="275" r:id="rId23"/>
    <p:sldId id="290" r:id="rId24"/>
    <p:sldId id="302" r:id="rId25"/>
    <p:sldId id="266" r:id="rId26"/>
    <p:sldId id="267" r:id="rId27"/>
    <p:sldId id="268" r:id="rId28"/>
    <p:sldId id="289" r:id="rId29"/>
    <p:sldId id="300" r:id="rId30"/>
    <p:sldId id="269" r:id="rId31"/>
    <p:sldId id="303" r:id="rId32"/>
    <p:sldId id="278" r:id="rId33"/>
    <p:sldId id="270" r:id="rId34"/>
    <p:sldId id="320" r:id="rId35"/>
    <p:sldId id="271" r:id="rId36"/>
    <p:sldId id="292" r:id="rId37"/>
    <p:sldId id="293" r:id="rId38"/>
    <p:sldId id="294" r:id="rId39"/>
    <p:sldId id="295" r:id="rId40"/>
    <p:sldId id="296" r:id="rId41"/>
    <p:sldId id="318" r:id="rId42"/>
    <p:sldId id="301" r:id="rId43"/>
    <p:sldId id="299" r:id="rId44"/>
    <p:sldId id="305" r:id="rId45"/>
    <p:sldId id="312" r:id="rId46"/>
    <p:sldId id="276" r:id="rId47"/>
    <p:sldId id="297" r:id="rId48"/>
    <p:sldId id="298" r:id="rId49"/>
    <p:sldId id="313" r:id="rId50"/>
    <p:sldId id="306" r:id="rId51"/>
    <p:sldId id="314" r:id="rId52"/>
    <p:sldId id="279" r:id="rId53"/>
    <p:sldId id="277" r:id="rId54"/>
    <p:sldId id="307" r:id="rId55"/>
    <p:sldId id="308" r:id="rId56"/>
    <p:sldId id="309" r:id="rId57"/>
    <p:sldId id="311" r:id="rId58"/>
    <p:sldId id="315" r:id="rId59"/>
    <p:sldId id="321" r:id="rId60"/>
    <p:sldId id="322" r:id="rId61"/>
    <p:sldId id="323" r:id="rId62"/>
    <p:sldId id="324" r:id="rId63"/>
    <p:sldId id="325" r:id="rId64"/>
    <p:sldId id="327" r:id="rId65"/>
    <p:sldId id="326" r:id="rId66"/>
    <p:sldId id="328" r:id="rId67"/>
    <p:sldId id="329" r:id="rId68"/>
    <p:sldId id="330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59C4B-9959-4516-9908-A872F26F8203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46693-5B3A-4BBF-806B-F77034CA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54B9F-317F-48F6-BC0F-71008DE25C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46693-5B3A-4BBF-806B-F77034CAA52D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46693-5B3A-4BBF-806B-F77034CAA52D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B8D6-F608-4D94-B2B3-513CE65EC350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309-5021-4A20-9517-602757191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B8AC-96FA-41B0-B7FA-41AC766DB4A6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AA3-E6F1-41D2-AA50-CF3D78D25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A7FF-C932-4EFA-8F18-258BF884FB22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BD69-941D-451F-848D-6FCCA299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25E0-D68D-4332-9522-2D3BBA907B92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6FD3-011F-42DE-954F-7CCD8BA6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9B54-DA82-4F9B-A93F-62FBB539D519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6C87-7CCA-4671-8117-1B8FB1AEF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A234-264B-48BA-8AD0-9EDC80CCD020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E43F-F669-44ED-BD63-1B0B8CA68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6DC50-D487-45E9-BEB1-B790228FF3BA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A0A1-1B96-4771-9E45-22F44751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8C67-41E7-4BB2-A1B9-A521F4FFFBA7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6FF1-6356-43B0-921B-F59012CF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6505-AEA5-4D87-9882-7FA065C655FB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9821-9545-46E5-998F-BB402516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8C17-1A10-4B78-838A-9A3C34018C7E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DB89-B0F8-41EB-AD50-FE27C52A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AD80-0992-4C56-8662-1F092E117BF5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C2AC-6CB6-4C27-9305-6A4CE564C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B82B5-AB77-4EFB-97C3-8FB659AF4CE0}" type="datetime1">
              <a:rPr lang="ru-RU" smtClean="0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DAD58-DA28-473B-B3DC-CC19EF99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entury Gothic" pitchFamily="34" charset="0"/>
              </a:rPr>
              <a:t/>
            </a:r>
            <a:br>
              <a:rPr lang="ru-RU" sz="2800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>МКОУ «СОШ №2 с.Карагач»</a:t>
            </a:r>
            <a:br>
              <a:rPr lang="ru-RU" sz="2800" b="1" dirty="0" smtClean="0">
                <a:latin typeface="Century Gothic" pitchFamily="34" charset="0"/>
              </a:rPr>
            </a:br>
            <a:r>
              <a:rPr lang="ru-RU" sz="2800" b="1" dirty="0" smtClean="0">
                <a:latin typeface="Century Gothic" pitchFamily="34" charset="0"/>
              </a:rPr>
              <a:t>Прохладненского района КБР</a:t>
            </a:r>
            <a:br>
              <a:rPr lang="ru-RU" sz="2800" b="1" dirty="0" smtClean="0">
                <a:latin typeface="Century Gothic" pitchFamily="34" charset="0"/>
              </a:rPr>
            </a:b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Презентация классного руководителя 7 «А»класса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 Тановой Риммы Хангериевны  на тему  «Семья и семейные ценности»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проведённый 1 сентября 2012 года.</a:t>
            </a:r>
            <a:endParaRPr lang="ru-RU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Семья...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Продолжите определение: </a:t>
            </a:r>
          </a:p>
          <a:p>
            <a:pPr>
              <a:buNone/>
            </a:pPr>
            <a:endParaRPr lang="ru-RU" b="1" i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Century Gothic" pitchFamily="34" charset="0"/>
              </a:rPr>
              <a:t>СЕМЬЯ – это союз родственников , живущих вместе, связанных общим бытом и основанные на ….</a:t>
            </a:r>
            <a:endParaRPr lang="ru-RU" b="1" i="1" dirty="0"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75756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СОПЕРЕЖИВАНИЕ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Способность чувствовать другого человека, ощущать себя на его 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Century Gothic" pitchFamily="34" charset="0"/>
              </a:rPr>
              <a:t>РАВЕНСТВО</a:t>
            </a:r>
            <a:endParaRPr lang="ru-RU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Предполагает, что Вы считаетесь с интересами друг друга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КОМПРОМИСС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Умение уступать друг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другу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ПОДДЕРЖКА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Всей семьёй Вы способны на многое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ТОЛЕРАНТНОСТЬ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Умение принимать человека таким, какой он есть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ЛЮБОВЬ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Нежная забота друг о друге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Преданность друг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другу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НЕЖНОСТЬ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Чуткое отношение друг к другу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УМЕНИЕ СЛУШАТЬ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Прислушиваться друг к другу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whiteschool.narod.ru/PHOTO/s_1.gif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69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ПРИЗНАНИЕ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Уважение и благодарность</a:t>
            </a:r>
            <a:endParaRPr lang="ru-RU" sz="5400" b="1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ПРИСПОСОБЛЯЕМОСТЬ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Умение адаптироваться, если того требуют обстоятельства</a:t>
            </a:r>
            <a:endParaRPr lang="ru-RU" sz="5400" b="1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ДОВЕРИЕ</a:t>
            </a:r>
            <a:endParaRPr lang="ru-RU" sz="4000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Чувство безопасности и уверенности</a:t>
            </a:r>
            <a:endParaRPr lang="ru-RU" sz="5400" b="1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5" name="i-main-pic" descr="&amp;Kcy;&amp;acy;&amp;rcy;&amp;tcy;&amp;icy;&amp;ncy;&amp;kcy;&amp;acy; 1 &amp;icy;&amp;zcy; 235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429684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500042"/>
            <a:ext cx="8286808" cy="576897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Сегодня мы с Вами в ходе нашей встречи затрагиваем не простую, но очень значимую тему. 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Что такое семья?</a:t>
            </a:r>
            <a:endParaRPr lang="ru-RU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Слово понятное всем, как «хлеб» и «вода». Оно с первых мгновений жизни рядом с каждым из нас. Семья - это дом, папа и мама, близкие люди. Это общие заботы, радости и дела. Это любовь и счастье.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Что важнее всего в семье? Очень трудно однозначно ответить на этот вопрос. Любовь? Взаимопонимание? Забота и участие? А может быть самоотверженность и трудолюбие? Или строгое соблюдение семейных ценностей 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А что мы понимаем  под значением определения слова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«ЦЕННОСТИ»?</a:t>
            </a:r>
          </a:p>
          <a:p>
            <a:endParaRPr lang="ru-RU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ЦЕННОСТИ …</a:t>
            </a:r>
            <a:endParaRPr lang="ru-RU" sz="60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latin typeface="Century Gothic" pitchFamily="34" charset="0"/>
              </a:rPr>
              <a:t> то, что человек особенно ценит в жизни, чему он придает особый, положительный жизненный смысл;</a:t>
            </a:r>
          </a:p>
          <a:p>
            <a:pPr>
              <a:buNone/>
            </a:pPr>
            <a:r>
              <a:rPr lang="ru-RU" sz="3600" b="1" dirty="0" smtClean="0">
                <a:latin typeface="Century Gothic" pitchFamily="34" charset="0"/>
              </a:rPr>
              <a:t>- значимость, польза, полезность</a:t>
            </a:r>
            <a:endParaRPr lang="ru-RU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ЦЕННОСТЕЙ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Социальные</a:t>
            </a:r>
          </a:p>
          <a:p>
            <a:r>
              <a:rPr lang="ru-RU" b="1" dirty="0" smtClean="0">
                <a:latin typeface="Century Gothic" pitchFamily="34" charset="0"/>
              </a:rPr>
              <a:t>Политические</a:t>
            </a:r>
          </a:p>
          <a:p>
            <a:r>
              <a:rPr lang="ru-RU" b="1" dirty="0" smtClean="0">
                <a:latin typeface="Century Gothic" pitchFamily="34" charset="0"/>
              </a:rPr>
              <a:t>Экономические</a:t>
            </a:r>
          </a:p>
          <a:p>
            <a:r>
              <a:rPr lang="ru-RU" b="1" dirty="0" smtClean="0">
                <a:latin typeface="Century Gothic" pitchFamily="34" charset="0"/>
              </a:rPr>
              <a:t>Духовные</a:t>
            </a:r>
          </a:p>
          <a:p>
            <a:r>
              <a:rPr lang="ru-RU" b="1" dirty="0" smtClean="0">
                <a:latin typeface="Century Gothic" pitchFamily="34" charset="0"/>
              </a:rPr>
              <a:t>Семейные ценности</a:t>
            </a:r>
            <a:r>
              <a:rPr lang="ru-RU" dirty="0" smtClean="0"/>
              <a:t>…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(Поскольку ценности влияют на поведение людей во всех сферах их жизнедеятельности, то простейшим и наиболее распространенным основанием для </a:t>
            </a:r>
            <a:r>
              <a:rPr lang="ru-RU" sz="2000" dirty="0" err="1" smtClean="0">
                <a:solidFill>
                  <a:srgbClr val="FF0000"/>
                </a:solidFill>
              </a:rPr>
              <a:t>типологизации</a:t>
            </a:r>
            <a:r>
              <a:rPr lang="ru-RU" sz="2000" dirty="0" smtClean="0">
                <a:solidFill>
                  <a:srgbClr val="FF0000"/>
                </a:solidFill>
              </a:rPr>
              <a:t> является их конкретное предметное содержание. Специалисты насчитывают многие десятки, даже сотни таких ценностей. 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СЕМЕЙНЫЕ ЦЕННОСТИ</a:t>
            </a:r>
            <a:endParaRPr lang="ru-RU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Ценность родительства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Ценность родства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Ценность супружества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Ценность здоровья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Обычаи и традиции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Взгляды…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Работа в группах </a:t>
            </a: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</a:rPr>
              <a:t>(Для родителей)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740277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           1.Составьте</a:t>
            </a:r>
            <a:endParaRPr lang="ru-RU" sz="2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endParaRPr lang="ru-RU" sz="2400" b="1" i="1" dirty="0" smtClean="0">
              <a:latin typeface="Century Gothic" pitchFamily="34" charset="0"/>
            </a:endParaRPr>
          </a:p>
          <a:p>
            <a:r>
              <a:rPr lang="ru-RU" sz="2400" b="1" i="1" dirty="0" smtClean="0">
                <a:latin typeface="Century Gothic" pitchFamily="34" charset="0"/>
              </a:rPr>
              <a:t>Согласную семью</a:t>
            </a:r>
          </a:p>
          <a:p>
            <a:pPr>
              <a:buNone/>
            </a:pPr>
            <a:endParaRPr lang="ru-RU" sz="2400" b="1" i="1" dirty="0" smtClean="0">
              <a:latin typeface="Century Gothic" pitchFamily="34" charset="0"/>
            </a:endParaRPr>
          </a:p>
          <a:p>
            <a:r>
              <a:rPr lang="ru-RU" sz="2400" b="1" i="1" dirty="0" smtClean="0">
                <a:latin typeface="Century Gothic" pitchFamily="34" charset="0"/>
              </a:rPr>
              <a:t>Семья в куче</a:t>
            </a:r>
          </a:p>
          <a:p>
            <a:endParaRPr lang="ru-RU" sz="2000" b="1" i="1" dirty="0" smtClean="0">
              <a:latin typeface="Century Gothic" pitchFamily="34" charset="0"/>
            </a:endParaRPr>
          </a:p>
          <a:p>
            <a:r>
              <a:rPr lang="ru-RU" sz="2400" b="1" i="1" dirty="0" smtClean="0">
                <a:latin typeface="Century Gothic" pitchFamily="34" charset="0"/>
              </a:rPr>
              <a:t>На что клад</a:t>
            </a:r>
            <a:endParaRPr lang="ru-RU" sz="2400" b="1" i="1" dirty="0">
              <a:latin typeface="Century Gothic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625989"/>
          </a:xfrm>
        </p:spPr>
        <p:txBody>
          <a:bodyPr/>
          <a:lstStyle/>
          <a:p>
            <a:pPr lvl="2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пословицы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:</a:t>
            </a:r>
            <a:endParaRPr lang="ru-RU" sz="2400" dirty="0" smtClean="0">
              <a:latin typeface="Century Gothic" pitchFamily="34" charset="0"/>
            </a:endParaRPr>
          </a:p>
          <a:p>
            <a:pPr lvl="2">
              <a:buNone/>
            </a:pPr>
            <a:endParaRPr lang="ru-RU" dirty="0" smtClean="0">
              <a:latin typeface="Century Gothic" pitchFamily="34" charset="0"/>
            </a:endParaRPr>
          </a:p>
          <a:p>
            <a:pPr lvl="2">
              <a:buNone/>
            </a:pPr>
            <a:endParaRPr lang="ru-RU" dirty="0" smtClean="0">
              <a:latin typeface="Century Gothic" pitchFamily="34" charset="0"/>
            </a:endParaRPr>
          </a:p>
          <a:p>
            <a:pPr lvl="2">
              <a:buNone/>
            </a:pPr>
            <a:endParaRPr lang="ru-RU" sz="2400" b="1" i="1" dirty="0" smtClean="0">
              <a:latin typeface="Century Gothic" pitchFamily="34" charset="0"/>
            </a:endParaRPr>
          </a:p>
          <a:p>
            <a:pPr lvl="2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Century Gothic" pitchFamily="34" charset="0"/>
              </a:rPr>
              <a:t>когда в семье</a:t>
            </a:r>
          </a:p>
          <a:p>
            <a:pPr lvl="2">
              <a:buNone/>
            </a:pPr>
            <a:endParaRPr lang="ru-RU" sz="2400" b="1" i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2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Century Gothic" pitchFamily="34" charset="0"/>
              </a:rPr>
              <a:t>и горе не берёт</a:t>
            </a:r>
          </a:p>
          <a:p>
            <a:pPr lvl="2">
              <a:buNone/>
            </a:pPr>
            <a:endParaRPr lang="ru-RU" sz="2400" b="1" i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lvl="2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Century Gothic" pitchFamily="34" charset="0"/>
              </a:rPr>
              <a:t>не страшна и туча</a:t>
            </a:r>
          </a:p>
          <a:p>
            <a:pPr lvl="2" algn="ctr">
              <a:buNone/>
            </a:pPr>
            <a:endParaRPr lang="ru-RU" sz="2400" b="1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Работа в группах 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(для </a:t>
            </a:r>
            <a:r>
              <a:rPr lang="ru-RU" sz="2000" dirty="0" smtClean="0"/>
              <a:t>детей)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Укажи последовательность  родственных связей в семье: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мать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сын,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прабабушка,  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бабушка,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правнук,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внук.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8" name="i-main-pic" descr="&amp;Kcy;&amp;acy;&amp;rcy;&amp;tcy;&amp;icy;&amp;ncy;&amp;kcy;&amp;acy; 240 &amp;icy;&amp;zcy; 23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714620"/>
            <a:ext cx="21431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Century Gothic" pitchFamily="34" charset="0"/>
                <a:cs typeface="Times New Roman" pitchFamily="18" charset="0"/>
              </a:rPr>
              <a:t>это  обычные принятые в семье нормы, манеры  поведения, обычаи и взгляды, которые передаются из поколения в поколение</a:t>
            </a:r>
            <a:endParaRPr lang="ru-RU" sz="4000" b="1" dirty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14290"/>
            <a:ext cx="7872442" cy="6286544"/>
          </a:xfrm>
        </p:spPr>
        <p:txBody>
          <a:bodyPr/>
          <a:lstStyle/>
          <a:p>
            <a:r>
              <a:rPr lang="ru-RU" sz="2000" b="1" dirty="0" smtClean="0">
                <a:latin typeface="Century Gothic" pitchFamily="34" charset="0"/>
              </a:rPr>
              <a:t> С большей долей правды можно предположить, что при упоминании словосочетания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семейные традиции </a:t>
            </a:r>
            <a:r>
              <a:rPr lang="ru-RU" sz="2000" b="1" dirty="0" smtClean="0">
                <a:latin typeface="Century Gothic" pitchFamily="34" charset="0"/>
              </a:rPr>
              <a:t>у большинства людей возникают ассоциации со словами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«дом», «родственники», «родители», «дети». </a:t>
            </a:r>
            <a:r>
              <a:rPr lang="ru-RU" sz="2000" b="1" dirty="0" smtClean="0">
                <a:latin typeface="Century Gothic" pitchFamily="34" charset="0"/>
              </a:rPr>
              <a:t>И действительно, если закрыть глаза, и мысленно произнести слово 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«детство», </a:t>
            </a:r>
            <a:r>
              <a:rPr lang="ru-RU" sz="2000" b="1" dirty="0" smtClean="0">
                <a:latin typeface="Century Gothic" pitchFamily="34" charset="0"/>
              </a:rPr>
              <a:t>так вместе с близкими и родными людьми и домашним уютом родительского дома в мыслях возникают и другие ассоциации, что-то такое, что присуще только вашей семье. Вот именно это «что-то» и можно назвать «семейной традицией». Эти воспоминания находятся глубоко в человеческом сознании, поскольку действия, которые мы подразумеваем под понятием «семейные традиции» неоднократно повторялись с раннего детства. Если в вашей семье не было устоявшихся традиций, в памяти вырисовываются другие воспоминания из детских лет – обычно яркие и красочные, но они не имеют отношения к семье.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Ц</a:t>
            </a:r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33CC33"/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smtClean="0"/>
              <a:t>Е</a:t>
            </a:r>
            <a:r>
              <a:rPr lang="ru-RU" dirty="0" smtClean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Ь</a:t>
            </a:r>
            <a:r>
              <a:rPr lang="ru-RU" dirty="0" smtClean="0">
                <a:solidFill>
                  <a:srgbClr val="7030A0"/>
                </a:solidFill>
              </a:rPr>
              <a:t>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143000"/>
            <a:ext cx="7801004" cy="49831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коробке с карандашами родился маленький карандашик. Взрослые карандаши - мама, папа, бабушка и дедушка - были цветными. Причем у каждого из них был свой цвет. Маленький карандашик еще не имел своего цвета, ему еще предстояло стать цветным. Каждый день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синяя мама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учила его, как быть синим.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папа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окраситься в красный цвет, потому что его выбирают чаще всего, рисуя прекрасные картины.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дед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спорил со всеми, говоря о важности желтого цвета, а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зелёная 6абушка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брала внука за руку, и на какое-то мгновение он зеленел. </a:t>
            </a: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проходил день за днем, и вот...</a:t>
            </a:r>
          </a:p>
          <a:p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крепкой и дружной семьи характерно: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Century Gothic" pitchFamily="34" charset="0"/>
              </a:rPr>
              <a:t>Уважение друг к другу</a:t>
            </a:r>
          </a:p>
          <a:p>
            <a:r>
              <a:rPr lang="ru-RU" sz="2400" b="1" dirty="0" smtClean="0">
                <a:latin typeface="Century Gothic" pitchFamily="34" charset="0"/>
              </a:rPr>
              <a:t>Честность</a:t>
            </a:r>
          </a:p>
          <a:p>
            <a:r>
              <a:rPr lang="ru-RU" sz="2400" b="1" dirty="0" smtClean="0">
                <a:latin typeface="Century Gothic" pitchFamily="34" charset="0"/>
              </a:rPr>
              <a:t>Желание быть вместе</a:t>
            </a:r>
          </a:p>
          <a:p>
            <a:r>
              <a:rPr lang="ru-RU" sz="2400" b="1" dirty="0" smtClean="0">
                <a:latin typeface="Century Gothic" pitchFamily="34" charset="0"/>
              </a:rPr>
              <a:t>Сходство интересов и жизненных ценностей</a:t>
            </a:r>
          </a:p>
          <a:p>
            <a:r>
              <a:rPr lang="ru-RU" sz="2400" b="1" dirty="0" smtClean="0">
                <a:latin typeface="Century Gothic" pitchFamily="34" charset="0"/>
              </a:rPr>
              <a:t>Наличие общих целей и планов</a:t>
            </a:r>
          </a:p>
          <a:p>
            <a:r>
              <a:rPr lang="ru-RU" sz="2400" b="1" dirty="0" smtClean="0">
                <a:latin typeface="Century Gothic" pitchFamily="34" charset="0"/>
              </a:rPr>
              <a:t>Поддержка друг друга</a:t>
            </a:r>
          </a:p>
          <a:p>
            <a:r>
              <a:rPr lang="ru-RU" sz="2400" b="1" dirty="0" smtClean="0">
                <a:latin typeface="Century Gothic" pitchFamily="34" charset="0"/>
              </a:rPr>
              <a:t>Доверие</a:t>
            </a:r>
          </a:p>
          <a:p>
            <a:r>
              <a:rPr lang="ru-RU" sz="2400" b="1" dirty="0" smtClean="0">
                <a:latin typeface="Century Gothic" pitchFamily="34" charset="0"/>
              </a:rPr>
              <a:t>Наличие семейных ритуалов и правил</a:t>
            </a:r>
          </a:p>
          <a:p>
            <a:r>
              <a:rPr lang="ru-RU" sz="2400" b="1" dirty="0" smtClean="0">
                <a:latin typeface="Century Gothic" pitchFamily="34" charset="0"/>
              </a:rPr>
              <a:t>Общение и забота друг о друге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Лыкова И.В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Римма\Рабочий стол\Мои рисунки\все фото\лагерь\S10583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24"/>
            <a:ext cx="8358217" cy="600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4200" y="6857998"/>
            <a:ext cx="2895600" cy="21433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571612"/>
            <a:ext cx="697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радуги постройте дом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357430"/>
            <a:ext cx="6344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Основу заложите в нём: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214686"/>
            <a:ext cx="6554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Любовь, радушье и добро,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143380"/>
            <a:ext cx="7055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нём будет радостно, светло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Физкультминутка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071546"/>
            <a:ext cx="8286808" cy="5429288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Century Gothic" pitchFamily="34" charset="0"/>
              </a:rPr>
              <a:t>А сейчас мы проведём очень коротенькую игру. Встаньте рядом с партой на одну ногу, руки вытяните вперёд. А теперь встаньте парами , лицом к друг другу. Снова встаньте на одну ногу, но в парах возьмитесь за руки.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entury Gothic" pitchFamily="34" charset="0"/>
              </a:rPr>
              <a:t>- Когда было легче удержаться на одной ноге?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entury Gothic" pitchFamily="34" charset="0"/>
              </a:rPr>
              <a:t>-Почему в паре легче, как вы думаете?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entury Gothic" pitchFamily="34" charset="0"/>
              </a:rPr>
              <a:t>-Что вам помогло?</a:t>
            </a:r>
          </a:p>
          <a:p>
            <a:pPr algn="ctr">
              <a:buNone/>
            </a:pPr>
            <a:r>
              <a:rPr lang="ru-RU" sz="2800" b="1" i="1" dirty="0" err="1" smtClean="0">
                <a:solidFill>
                  <a:srgbClr val="7030A0"/>
                </a:solidFill>
                <a:latin typeface="Century Gothic" pitchFamily="34" charset="0"/>
              </a:rPr>
              <a:t>акжреддоП</a:t>
            </a: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?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entury Gothic" pitchFamily="34" charset="0"/>
              </a:rPr>
              <a:t>Да, поддержка нужна всегда, особенно она необходима в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357166"/>
            <a:ext cx="8786842" cy="5929354"/>
          </a:xfrm>
        </p:spPr>
        <p:txBody>
          <a:bodyPr/>
          <a:lstStyle/>
          <a:p>
            <a:r>
              <a:rPr lang="ru-RU" sz="2000" b="1" dirty="0" smtClean="0">
                <a:latin typeface="Century Gothic" pitchFamily="34" charset="0"/>
              </a:rPr>
              <a:t>Расцвёл жёлтый цветок  декоративного Подсолнечника. Летали над ними пчёлы и шмели, брали нектар. В цветке 1142 лепестка. И вот один лепесток возгордился: «Я  - самый красивый! Без меня цветок не цветёт. Я – самый главный! Вот возьму и уйду – что мне?»Поднатужился лепесток вылез из цветка, спрыгнул на землю, сел в кустике розы и смотрит, что будет делать цветок. А цветок как ни в чём не бывало, улыбается солнышку, зовёт к себе шмелей и пчёл. Пошёл лепесток ,встречает муравья.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- Ты кто? - спрашивает муравей</a:t>
            </a:r>
          </a:p>
          <a:p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-</a:t>
            </a:r>
            <a:r>
              <a:rPr lang="ru-RU" sz="2000" b="1" dirty="0" smtClean="0">
                <a:latin typeface="Century Gothic" pitchFamily="34" charset="0"/>
              </a:rPr>
              <a:t>Я лепесток, Самый главный и самый красивый . Без меня цветок не цветёт.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- Лепесток? Знаю, лепесток в цветке. А на двух тоненьких ножках, как ты, я не знаю.</a:t>
            </a:r>
          </a:p>
          <a:p>
            <a:pPr algn="r">
              <a:buNone/>
            </a:pPr>
            <a:r>
              <a:rPr lang="ru-RU" sz="2000" dirty="0" smtClean="0">
                <a:latin typeface="Century Gothic" pitchFamily="34" charset="0"/>
              </a:rPr>
              <a:t>   </a:t>
            </a:r>
            <a:r>
              <a:rPr lang="ru-RU" sz="2000" b="1" dirty="0" smtClean="0">
                <a:latin typeface="Century Gothic" pitchFamily="34" charset="0"/>
              </a:rPr>
              <a:t>Ходил лепесток, ходил. До вечера засох. А цветок цветёт. Цветок и без одного лепестка цветок. А лепесток без </a:t>
            </a:r>
            <a:r>
              <a:rPr lang="ru-RU" sz="2400" b="1" dirty="0" smtClean="0"/>
              <a:t>цветка – ничего.</a:t>
            </a:r>
            <a:endParaRPr lang="ru-RU" sz="2400" b="1" dirty="0"/>
          </a:p>
        </p:txBody>
      </p:sp>
      <p:pic>
        <p:nvPicPr>
          <p:cNvPr id="7" name="i-main-pic" descr="&amp;Kcy;&amp;acy;&amp;rcy;&amp;tcy;&amp;icy;&amp;ncy;&amp;kcy;&amp;acy; 14 &amp;icy;&amp;zcy; 15875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Обсуждение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Почему погиб лепесток?</a:t>
            </a:r>
          </a:p>
          <a:p>
            <a:r>
              <a:rPr lang="ru-RU" b="1" dirty="0" smtClean="0">
                <a:latin typeface="Century Gothic" pitchFamily="34" charset="0"/>
              </a:rPr>
              <a:t>-А как мы можем применить эту сказку к жизни человека?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5" name="i-main-pic" descr="&amp;Kcy;&amp;acy;&amp;rcy;&amp;tcy;&amp;icy;&amp;ncy;&amp;kcy;&amp;acy; 264 &amp;icy;&amp;zcy; 23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Выводы: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семье точно также все связаны друг с другом, и только все вместе сильны и красивы.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Только в семье , в единстве с родственниками человек счастлив по настоящему.</a:t>
            </a:r>
          </a:p>
          <a:p>
            <a:endParaRPr lang="ru-RU" sz="28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i-main-pic" descr="&amp;Kcy;&amp;acy;&amp;rcy;&amp;tcy;&amp;icy;&amp;ncy;&amp;kcy;&amp;acy; 47 &amp;icy;&amp;zcy; 23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52"/>
            <a:ext cx="4286280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Семья – это моя радость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75756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Содержимое 3" descr="http://whiteschool.narod.ru/PHOTO/s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54292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357554" y="500042"/>
            <a:ext cx="5329232" cy="5929354"/>
          </a:xfrm>
        </p:spPr>
        <p:txBody>
          <a:bodyPr/>
          <a:lstStyle/>
          <a:p>
            <a:r>
              <a:rPr lang="ru-RU" sz="2000" b="1" dirty="0" smtClean="0">
                <a:latin typeface="Century Gothic" pitchFamily="34" charset="0"/>
              </a:rPr>
              <a:t>Жил был очень несдержанный , очень вспыльчивый молодой человек. И вот его отец дал ему мешочек с гвоздями и наказал каждый раз, когда он не сдержит своего гнева вбить один гвоздь в столб забора. В первый день в  столбе было несколько десятков гвоздей. На другой неделе он научился сдерживать свой гнев, и с каждым днём число забиваемых в столб гвоздей, стало уменьшаться. Юноша понял, что легче контролировать свой гнев, чем забивать гвозди. Наконец пришёл день, когда он мог сообщить отцу, что в столбе не осталось ни одного гвоздя. 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3" name="i-main-pic" descr="&amp;Kcy;&amp;acy;&amp;rcy;&amp;tcy;&amp;icy;&amp;ncy;&amp;kcy;&amp;acy; 47 &amp;icy;&amp;zcy; 102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25717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/>
          <a:lstStyle/>
          <a:p>
            <a:r>
              <a:rPr lang="ru-RU" sz="2400" b="1" dirty="0" smtClean="0">
                <a:latin typeface="Century Gothic" pitchFamily="34" charset="0"/>
              </a:rPr>
              <a:t>Тогда отец взял сына за руку и подвёл к забору. Ты неплохо справился, но ты видишь сколько в столбе дыр? Он никогда не будет таким как прежде, Когда говоришь человеку что нибудь злое, у него остаётся такой же шрам на душе, как эти дыры. И неважно сколько раз ты после этого извинишься, шрам останется</a:t>
            </a:r>
            <a:endParaRPr lang="ru-RU" sz="2400" b="1" dirty="0"/>
          </a:p>
        </p:txBody>
      </p:sp>
      <p:pic>
        <p:nvPicPr>
          <p:cNvPr id="4" name="i-main-pic" descr="&amp;Kcy;&amp;acy;&amp;rcy;&amp;tcy;&amp;icy;&amp;ncy;&amp;kcy;&amp;acy; 22 &amp;icy;&amp;zcy; 2827"/>
          <p:cNvPicPr>
            <a:picLocks noGrp="1"/>
          </p:cNvPicPr>
          <p:nvPr>
            <p:ph idx="1"/>
          </p:nvPr>
        </p:nvPicPr>
        <p:blipFill>
          <a:blip r:embed="rId2"/>
          <a:srcRect t="12500" b="12499"/>
          <a:stretch>
            <a:fillRect/>
          </a:stretch>
        </p:blipFill>
        <p:spPr bwMode="auto">
          <a:xfrm>
            <a:off x="3500430" y="3429000"/>
            <a:ext cx="48577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&amp;Kcy;&amp;acy;&amp;rcy;&amp;tcy;&amp;icy;&amp;ncy;&amp;kcy;&amp;acy; 10 &amp;icy;&amp;zcy; 11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635798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Семейные заповеди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Уважайте мнение всех членов семьи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Старайтесь понять каждого и если надо простить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Никогда не смейтесь над кем-то.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Уважайте родственников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Century Gothic" pitchFamily="34" charset="0"/>
              </a:rPr>
              <a:t>Почитайте родителей</a:t>
            </a:r>
            <a:endParaRPr lang="ru-RU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358246" cy="5857916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Century Gothic" pitchFamily="34" charset="0"/>
              </a:rPr>
              <a:t>Семья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Century Gothic" pitchFamily="34" charset="0"/>
              </a:rPr>
              <a:t>– для ребёнка, это место его рождения и становления, это определённый морально-психологический климат, это школа отношений с людьми. Именно в семье складываются представления ребёнка о добре и зле, о порядочности, об уважительном отношении к ценностям (и материальным, и духовным, и семейным. Именно с близкими людьми в семье он переживает чувства любви, дружбы, долга, ответственности, справедливости. Семья является – ведущим фактором развития личности ребёнка, от которого во многом зависит дальнейшая судьба человека. Семейное воспитание по своей силе и действенности не сравнимо ни с каким другим, даже очень квалифицированным воспитанием. В основе новой философии взаимодействия семьи и школы лежит идея о том, что 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за  </a:t>
            </a:r>
            <a:r>
              <a:rPr lang="ru-RU" sz="2000" b="1" i="1" dirty="0" smtClean="0">
                <a:solidFill>
                  <a:srgbClr val="FF0000"/>
                </a:solidFill>
                <a:latin typeface="Century Gothic" pitchFamily="34" charset="0"/>
              </a:rPr>
              <a:t>воспитание детей несут ответственность РОДИТЕЛИ, а все         другие социальные институты призваны помочь,     поддержать, направить и дополнить их воспитательную деятельность, но не более</a:t>
            </a:r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.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75756"/>
            <a:ext cx="2895600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" name="i-main-pic" descr="&amp;Kcy;&amp;acy;&amp;rcy;&amp;tcy;&amp;icy;&amp;ncy;&amp;kcy;&amp;acy; 200 &amp;icy;&amp;zcy; 2350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14393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786455"/>
            <a:ext cx="2895600" cy="78581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285728"/>
            <a:ext cx="8786842" cy="6286544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</a:t>
            </a:r>
            <a:r>
              <a:rPr lang="ru-RU" sz="1600" b="1" dirty="0" smtClean="0">
                <a:latin typeface="Century Gothic" pitchFamily="34" charset="0"/>
              </a:rPr>
              <a:t>– это, где тебя любят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души огонёк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близкие люди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вера, надежда и любовь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любящие люди, поддерживающие в трудную минуту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</a:t>
            </a:r>
            <a:r>
              <a:rPr lang="ru-RU" sz="1600" b="1" dirty="0" smtClean="0">
                <a:latin typeface="Century Gothic" pitchFamily="34" charset="0"/>
              </a:rPr>
              <a:t>– это те люди, которые помогут и поддержат, те, кто дарит тепло и заботу, ничего не требуя взамен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источник доброты и тепла, это место, куда хочется приходить, где тебя всегда простят и поймут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счастье, крепость, забота, терпение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</a:t>
            </a:r>
            <a:r>
              <a:rPr lang="ru-RU" sz="1600" b="1" dirty="0" smtClean="0">
                <a:latin typeface="Century Gothic" pitchFamily="34" charset="0"/>
              </a:rPr>
              <a:t> – это наша реальная обитель, где мы можем быть именно теми, кто мы есть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</a:t>
            </a:r>
            <a:r>
              <a:rPr lang="ru-RU" sz="1600" b="1" dirty="0" smtClean="0">
                <a:latin typeface="Century Gothic" pitchFamily="34" charset="0"/>
              </a:rPr>
              <a:t>– это гармония защищенности от «ударов» внешнего мира, это обеспеченная старость, это продолжение всего, что есть лучшего в нас, в наших детях и внуках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</a:t>
            </a:r>
            <a:r>
              <a:rPr lang="ru-RU" sz="1600" b="1" dirty="0" smtClean="0">
                <a:latin typeface="Century Gothic" pitchFamily="34" charset="0"/>
              </a:rPr>
              <a:t>– это место где тебя не обманут, где тебе спокойно и хорошо, где мы отдыхаем душой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</a:t>
            </a:r>
            <a:r>
              <a:rPr lang="ru-RU" sz="1600" b="1" dirty="0" smtClean="0">
                <a:latin typeface="Century Gothic" pitchFamily="34" charset="0"/>
              </a:rPr>
              <a:t>– это самое ценное, что есть у нас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Century Gothic" pitchFamily="34" charset="0"/>
              </a:rPr>
              <a:t>Семья –</a:t>
            </a:r>
            <a:r>
              <a:rPr lang="ru-RU" sz="1600" b="1" dirty="0" smtClean="0">
                <a:latin typeface="Century Gothic" pitchFamily="34" charset="0"/>
              </a:rPr>
              <a:t> это совместные праздники, походы, беседы за кружкой чая.</a:t>
            </a:r>
          </a:p>
          <a:p>
            <a:pPr algn="ctr">
              <a:buNone/>
            </a:pPr>
            <a:endParaRPr lang="ru-RU" b="1" dirty="0">
              <a:solidFill>
                <a:schemeClr val="tx1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Родословное дерево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sz="2400" dirty="0" smtClean="0"/>
              <a:t>Начать с себя и нарисовать генеалогическое дерево: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Запомните! </a:t>
            </a:r>
            <a:r>
              <a:rPr lang="ru-RU" sz="1800" b="1" i="1" dirty="0" smtClean="0">
                <a:solidFill>
                  <a:srgbClr val="00B0F0"/>
                </a:solidFill>
                <a:latin typeface="Century Gothic" pitchFamily="34" charset="0"/>
              </a:rPr>
              <a:t>Каждое поколение изображается на одной </a:t>
            </a:r>
            <a:r>
              <a:rPr lang="ru-RU" sz="1800" b="1" i="1" dirty="0" err="1" smtClean="0">
                <a:solidFill>
                  <a:srgbClr val="00B0F0"/>
                </a:solidFill>
                <a:latin typeface="Century Gothic" pitchFamily="34" charset="0"/>
              </a:rPr>
              <a:t>линииь</a:t>
            </a:r>
            <a:endParaRPr lang="ru-RU" sz="2400" b="1" i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2000240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(Ф.И)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714620"/>
            <a:ext cx="200026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Брат (Ф.И)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3643314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Мама(Ф.И)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643314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Папа (Ф.И)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3108" y="3643314"/>
            <a:ext cx="141446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Сестра мамы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286644" y="3571876"/>
            <a:ext cx="148590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Брат папы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286256"/>
            <a:ext cx="142876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Мамина мама (Ф.И.О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357694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Мамина папа (Ф.И.О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4357694"/>
            <a:ext cx="150019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Папина мама (Ф.И.О.)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4357694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Папин папа (Ф.И.О.)</a:t>
            </a:r>
            <a:endParaRPr lang="ru-RU" sz="1600" dirty="0"/>
          </a:p>
        </p:txBody>
      </p:sp>
      <p:sp>
        <p:nvSpPr>
          <p:cNvPr id="15" name="Овал 14"/>
          <p:cNvSpPr/>
          <p:nvPr/>
        </p:nvSpPr>
        <p:spPr>
          <a:xfrm rot="10800000" flipV="1">
            <a:off x="6942187" y="4357695"/>
            <a:ext cx="1625351" cy="642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Брат папиного папы</a:t>
            </a:r>
            <a:endParaRPr lang="ru-RU" sz="1600" dirty="0"/>
          </a:p>
        </p:txBody>
      </p:sp>
      <p:pic>
        <p:nvPicPr>
          <p:cNvPr id="16" name="Рисунок 15" descr="http://im7-tub-ru.yandex.net/i?id=64454077-34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7146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929058" y="2714620"/>
            <a:ext cx="192882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Сестра (Ф.И)</a:t>
            </a:r>
            <a:endParaRPr lang="ru-RU" dirty="0"/>
          </a:p>
        </p:txBody>
      </p:sp>
      <p:pic>
        <p:nvPicPr>
          <p:cNvPr id="18" name="i-main-pic" descr="&amp;Kcy;&amp;acy;&amp;rcy;&amp;tcy;&amp;icy;&amp;ncy;&amp;kcy;&amp;acy; 358 &amp;icy;&amp;zcy; 235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072074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-main-pic" descr="&amp;Kcy;&amp;acy;&amp;rcy;&amp;tcy;&amp;icy;&amp;ncy;&amp;kcy;&amp;acy; 355 &amp;icy;&amp;zcy; 235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Советы педагогам и родителям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Если: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-ребёнка постоянно критикуют, он учится ненавидеть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-ребёнка высмеивают, он становится замкнутым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-ребёнка хвалят, он учится быть благородным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-ребёнка поддерживают, он учится ценить себя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растёт в упрёках, он учится жить с чувством вины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растёт в терпимости, он учится понимать других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растёт в честности, он учится быть справедливым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растёт в безопасности, он учится верить в людей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живёт во вражде, он учится быть агрессивным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-ребёнок живёт в понимании и дружелюбии, он учится находить любовь в этом мире</a:t>
            </a:r>
          </a:p>
          <a:p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Цель урока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800" b="1" dirty="0" smtClean="0">
                <a:latin typeface="Century Gothic" pitchFamily="34" charset="0"/>
              </a:rPr>
              <a:t>Знакомство с семьей, как с частицей рода, в которой сливаются мысли, традиции и культура народа</a:t>
            </a:r>
          </a:p>
          <a:p>
            <a:r>
              <a:rPr lang="ru-RU" sz="2800" b="1" dirty="0" smtClean="0">
                <a:latin typeface="Century Gothic" pitchFamily="34" charset="0"/>
              </a:rPr>
              <a:t>Дать понять детям, что род и семья – это исток нравственных отношений в истории человечества 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5" name="Рисунок 4" descr="http://whiteschool.narod.ru/PHOTO/s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857628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Милые Родители!!!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000" b="1" dirty="0" smtClean="0">
                <a:latin typeface="Century Gothic" pitchFamily="34" charset="0"/>
              </a:rPr>
              <a:t>- Все мы люди, с разным образованием, разными характерами, разными взглядами на жизнь, с разными судьбами, но есть одно, что объединяет всех вас, - это ваши дети, мальчики и девочки, которые могут стать горем или радостью. Дети - это наши зеркала. Все плохие привычки, которые есть у нас со временем будут и в наших детях.</a:t>
            </a:r>
          </a:p>
          <a:p>
            <a:pPr>
              <a:buNone/>
            </a:pPr>
            <a:r>
              <a:rPr lang="ru-RU" sz="2000" b="1" dirty="0" smtClean="0">
                <a:latin typeface="Century Gothic" pitchFamily="34" charset="0"/>
              </a:rPr>
              <a:t>- Говорить о воспитании детей всегда трудно. На протяжении многих веков человечество серьёзным образом подходило к этому вопросу. Во главу угла ставились чётко сформулированные нравственные законы. Современная беда в том, что многие родители стоят к детям вполоборота, а порой и спиной к своему ребёнку. Из семьи ребёнок несёт багаж знаний, культуры поведения, воспитанности и проносит его всю свою жизнь. Как ведут себя родители, такое поведение и у ребёнка. Он копирует поведение взрослых. Дети видят то</a:t>
            </a:r>
            <a:r>
              <a:rPr lang="ru-RU" sz="2000" dirty="0" smtClean="0"/>
              <a:t>, что родители хотят скрыть от них.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&amp;Kcy;&amp;acy;&amp;rcy;&amp;tcy;&amp;icy;&amp;ncy;&amp;kcy;&amp;acy; 243 &amp;icy;&amp;zcy; 2350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62"/>
            <a:ext cx="8286808" cy="58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358246" cy="5697559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была и в будущем будет основой воспитания подрастающего поколения.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в себе опыт прошлого и настоящего, а так же служит мостиком в будущее. Семья характеризуется нравственно-психологическим климатом, для которого характерны забота и стремление прийти на помощь друг другу, честно и до конца при любых обстоятельствах выполнять свою миссию Матери, Отца, Дочери, Сына, Бабушки, Дедушки и т.д.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А.С.Макаренко («Книга для родителей»)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97207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>
                    <a:lumMod val="50000"/>
                  </a:schemeClr>
                </a:solidFill>
                <a:latin typeface="Monotype Corsiva" pitchFamily="66" charset="0"/>
              </a:rPr>
              <a:t>« Ваше собственное поведение- сама решающая вещь. Не думайте, что вы воспитываете ребёнка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8429684" cy="5857916"/>
          </a:xfrm>
        </p:spPr>
        <p:txBody>
          <a:bodyPr/>
          <a:lstStyle/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800" b="1" dirty="0" smtClean="0">
                <a:latin typeface="Century Gothic" pitchFamily="34" charset="0"/>
              </a:rPr>
              <a:t>Если вы находитесь здесь, в этом классе, значит, </a:t>
            </a: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у вас есть семья. </a:t>
            </a:r>
            <a:r>
              <a:rPr lang="ru-RU" sz="1800" b="1" dirty="0" smtClean="0">
                <a:latin typeface="Century Gothic" pitchFamily="34" charset="0"/>
              </a:rPr>
              <a:t>Полная или неполная, обеспеченная или не очень, в отдельной квартире или нет — это все на втором плане. </a:t>
            </a: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Главное — что она у вас есть</a:t>
            </a:r>
            <a:r>
              <a:rPr lang="ru-RU" sz="1800" b="1" dirty="0" smtClean="0">
                <a:latin typeface="Century Gothic" pitchFamily="34" charset="0"/>
              </a:rPr>
              <a:t>. </a:t>
            </a:r>
            <a:r>
              <a:rPr lang="ru-RU" sz="1800" b="1" dirty="0" smtClean="0">
                <a:solidFill>
                  <a:srgbClr val="FF0000"/>
                </a:solidFill>
                <a:latin typeface="Century Gothic" pitchFamily="34" charset="0"/>
              </a:rPr>
              <a:t>Цените и берегите её,</a:t>
            </a:r>
            <a:r>
              <a:rPr lang="ru-RU" sz="1800" b="1" dirty="0" smtClean="0">
                <a:latin typeface="Century Gothic" pitchFamily="34" charset="0"/>
              </a:rPr>
              <a:t> потому что именно она нужна вам и вашим детям для душевного комфорта. Эта ваша крепость от бурь и невзгод современной жизни, которая может, с одной стороны, защитить от отрицательных воздействий среды, а с другой — приспособить к жизни в обществе. </a:t>
            </a:r>
          </a:p>
          <a:p>
            <a:r>
              <a:rPr lang="ru-RU" sz="1800" b="1" dirty="0" smtClean="0">
                <a:latin typeface="Century Gothic" pitchFamily="34" charset="0"/>
              </a:rPr>
              <a:t>Семья была и в будущем будет основой воспитания подрастающего поколения. Семья развивает в себе опыт прошлого и настоящего, а так же служит мостиком в будущее. Семья характеризуется нравственно-психологическим климатом, для которого характерны забота и стремление прийти на помощь друг другу, честно и до конца при любых обстоятельствах выполнять свою миссию Матери, Отца, Дочери, Сына, Бабушки, Дедушки и </a:t>
            </a:r>
            <a:r>
              <a:rPr lang="ru-RU" sz="1800" b="1" dirty="0" err="1" smtClean="0">
                <a:latin typeface="Century Gothic" pitchFamily="34" charset="0"/>
              </a:rPr>
              <a:t>т.д</a:t>
            </a:r>
            <a:r>
              <a:rPr lang="ru-RU" sz="1800" b="1" dirty="0" smtClean="0">
                <a:latin typeface="Century Gothic" pitchFamily="34" charset="0"/>
              </a:rPr>
              <a:t> . Ещё раз обратите внимание на эту замечательную композицию. Я хочу, чтоб в Ваших семьях было также мило и тепло, как на этой композиции.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&amp;Kcy;&amp;acy;&amp;rcy;&amp;tcy;&amp;icy;&amp;ncy;&amp;kcy;&amp;acy; 244 &amp;icy;&amp;zcy; 2350"/>
          <p:cNvPicPr>
            <a:picLocks/>
          </p:cNvPicPr>
          <p:nvPr/>
        </p:nvPicPr>
        <p:blipFill>
          <a:blip r:embed="rId2"/>
          <a:srcRect b="3750"/>
          <a:stretch>
            <a:fillRect/>
          </a:stretch>
        </p:blipFill>
        <p:spPr bwMode="auto">
          <a:xfrm>
            <a:off x="785786" y="714356"/>
            <a:ext cx="77867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71472" y="357166"/>
            <a:ext cx="8229632" cy="5768975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Давайте семейные ценности чтить!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Давайте всегда своих близких любить!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Ведь только в семье мы поддержку найдём,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istral" pitchFamily="66" charset="0"/>
              </a:rPr>
              <a:t>Пусть будет всегда полной чашей ваш дом</a:t>
            </a:r>
            <a:endParaRPr lang="ru-RU" sz="48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&amp;Kcy;&amp;acy;&amp;rcy;&amp;tcy;&amp;icy;&amp;ncy;&amp;kcy;&amp;acy; 46 &amp;icy;&amp;zcy; 2352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572560" cy="3357586"/>
          </a:xfrm>
        </p:spPr>
        <p:txBody>
          <a:bodyPr/>
          <a:lstStyle/>
          <a:p>
            <a:r>
              <a:rPr lang="ru-RU" b="1" i="1" dirty="0" smtClean="0">
                <a:latin typeface="Century Gothic" pitchFamily="34" charset="0"/>
              </a:rPr>
              <a:t>Берегите свои семейные ценности, храните их, чтобы они смогли передаваться из поколения в поколение, ведь именно они являются той «изюминкой», которая отличает все семьи друг от друга.</a:t>
            </a:r>
          </a:p>
          <a:p>
            <a:r>
              <a:rPr lang="ru-RU" b="1" i="1" dirty="0" smtClean="0">
                <a:latin typeface="Century Gothic" pitchFamily="34" charset="0"/>
              </a:rPr>
              <a:t>Не забывайте говорить своим родителям, что вы их очень любите и благодарны за их воспитание.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entury Gothic" pitchFamily="34" charset="0"/>
              </a:rPr>
              <a:t>    МИРА, УЮТА, СОГЛАСИЯ И ПОНИМАНИЯ ВАШИМ СЕМЬЯМ!</a:t>
            </a:r>
            <a:endParaRPr lang="ru-RU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Послесловие…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1026" name="Picture 2" descr="C:\Documents and Settings\Римма\Рабочий стол\Мои рисунки\Семья и ценности открытый урокфото\SDC16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sz="2800" dirty="0" smtClean="0">
                <a:latin typeface="Century Gothic" pitchFamily="34" charset="0"/>
              </a:rPr>
              <a:t>способствовать формированию положительного отношения к семье , к дому;</a:t>
            </a:r>
          </a:p>
          <a:p>
            <a:r>
              <a:rPr lang="ru-RU" sz="2800" dirty="0" smtClean="0">
                <a:latin typeface="Century Gothic" pitchFamily="34" charset="0"/>
              </a:rPr>
              <a:t>расширить представления детей о семье, добре, любви к ближнему;</a:t>
            </a:r>
          </a:p>
          <a:p>
            <a:r>
              <a:rPr lang="ru-RU" sz="2800" dirty="0" smtClean="0">
                <a:latin typeface="Century Gothic" pitchFamily="34" charset="0"/>
              </a:rPr>
              <a:t>способствовать воспитанию у детей чувство гордости за свою семью;</a:t>
            </a:r>
          </a:p>
          <a:p>
            <a:r>
              <a:rPr lang="ru-RU" sz="2800" dirty="0" smtClean="0">
                <a:latin typeface="Century Gothic" pitchFamily="34" charset="0"/>
              </a:rPr>
              <a:t> совершенствовать умения доказывать, обобщать, делать выводы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Раздумья о ценностях семьи</a:t>
            </a:r>
            <a:endParaRPr lang="ru-RU" dirty="0"/>
          </a:p>
        </p:txBody>
      </p:sp>
      <p:pic>
        <p:nvPicPr>
          <p:cNvPr id="3074" name="Picture 2" descr="C:\Documents and Settings\Римма\Рабочий стол\Мои рисунки\Семья и ценности открытый урокфото\SDC16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57298"/>
            <a:ext cx="6446333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и гости</a:t>
            </a:r>
            <a:endParaRPr lang="ru-RU" dirty="0"/>
          </a:p>
        </p:txBody>
      </p:sp>
      <p:pic>
        <p:nvPicPr>
          <p:cNvPr id="4098" name="Picture 2" descr="C:\Documents and Settings\Римма\Рабочий стол\Мои рисунки\Семья и ценности открытый урокфото\SDC16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6072230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Притча о жёлтом цветочке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122" name="Picture 2" descr="C:\Documents and Settings\Римма\Рабочий стол\Мои рисунки\Семья и ценности открытый урокфото\SDC160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71802" y="1142984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Рассказ о своём сверстнике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147" name="Picture 3" descr="C:\Documents and Settings\Римма\Рабочий стол\Мои рисунки\Семья и ценности открытый урокфото\SDC16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00200"/>
            <a:ext cx="59293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Стихи родителям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7171" name="Picture 3" descr="C:\Documents and Settings\Римма\Рабочий стол\Мои рисунки\Семья и ценности открытый урокфото\SDC16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Гости праздника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2050" name="Picture 2" descr="C:\Documents and Settings\Римма\Рабочий стол\Мои рисунки\Семья и ценности открытый урокфото\SDC16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Bookman Old Style" pitchFamily="18" charset="0"/>
              </a:rPr>
              <a:t>Конкурс «кто больше знает семейных заповедей»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194" name="Picture 2" descr="C:\Documents and Settings\Римма\Рабочий стол\Мои рисунки\Семья и ценности открытый урокфото\SDC16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Bookman Old Style" pitchFamily="18" charset="0"/>
              </a:rPr>
              <a:t>Что может быть семьи дороже?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643710"/>
            <a:ext cx="2895600" cy="7776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18" name="Picture 2" descr="C:\Documents and Settings\Римма\Рабочий стол\Мои рисунки\Семья и ценности открытый урокфото\SDC16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9292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Исполнение гимна семьи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0242" name="Picture 2" descr="C:\Documents and Settings\Римма\Рабочий стол\Мои рисунки\Семья и ценности открытый урокфото\SDC16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00200"/>
            <a:ext cx="45720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Виды деятельности: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1.Беседа: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entury Gothic" pitchFamily="34" charset="0"/>
              </a:rPr>
              <a:t>устный творческий рассказ на тему;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entury Gothic" pitchFamily="34" charset="0"/>
              </a:rPr>
              <a:t>работа в группах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Century Gothic" pitchFamily="34" charset="0"/>
              </a:rPr>
              <a:t>творческая беседа с членами семьи: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2.Основные термины к понятию: </a:t>
            </a:r>
            <a:r>
              <a:rPr lang="ru-RU" sz="2800" b="1" dirty="0" smtClean="0">
                <a:latin typeface="Century Gothic" pitchFamily="34" charset="0"/>
              </a:rPr>
              <a:t>род, семья, родословная, традиции, нравственность</a:t>
            </a:r>
            <a:endParaRPr lang="ru-RU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В семейном кругу </a:t>
            </a:r>
            <a:r>
              <a:rPr lang="ru-RU" b="1" dirty="0" smtClean="0">
                <a:latin typeface="Century Gothic" pitchFamily="34" charset="0"/>
              </a:rPr>
              <a:t>…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В семейном кругу мы с вами растём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Основа основ – родительский дом.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В семейном кругу все корни твои, 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И в жизнь ты входишь из семьи.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В семейном кругу мы жизнь создаем.</a:t>
            </a:r>
          </a:p>
          <a:p>
            <a:pPr>
              <a:buNone/>
            </a:pPr>
            <a:r>
              <a:rPr lang="ru-RU" b="1" dirty="0" smtClean="0">
                <a:latin typeface="Century Gothic" pitchFamily="34" charset="0"/>
              </a:rPr>
              <a:t>Основа основ – родительский дом!</a:t>
            </a:r>
            <a:endParaRPr lang="ru-RU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Родительский дом</a:t>
            </a:r>
            <a:endParaRPr lang="ru-RU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Лыкова И.В</a:t>
            </a:r>
            <a:endParaRPr lang="ru-RU"/>
          </a:p>
        </p:txBody>
      </p:sp>
      <p:pic>
        <p:nvPicPr>
          <p:cNvPr id="12" name="i-main-pic" descr="&amp;Kcy;&amp;acy;&amp;rcy;&amp;tcy;&amp;icy;&amp;ncy;&amp;kcy;&amp;acy; 98 &amp;icy;&amp;zcy; 2350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071546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500594" cy="5500726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Где бы ни были мы, но по-прежнему</a:t>
            </a:r>
          </a:p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Неизменно   уверены в том.</a:t>
            </a:r>
          </a:p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Что нас встретит с любовью и нежностью</a:t>
            </a:r>
          </a:p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Наша пристань - родительский дом.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Century Gothic" pitchFamily="34" charset="0"/>
              </a:rPr>
              <a:t>Припев: </a:t>
            </a:r>
            <a:r>
              <a:rPr lang="ru-RU" sz="1800" b="1" i="1" dirty="0" smtClean="0">
                <a:latin typeface="Century Gothic" pitchFamily="34" charset="0"/>
              </a:rPr>
              <a:t/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Родительский дом, начало начал, 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Ты в жизни моей надежный причал. 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Родительский дом, пускай добрый свет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Горит в твоих окнах много лет </a:t>
            </a:r>
          </a:p>
          <a:p>
            <a:pPr>
              <a:buNone/>
            </a:pPr>
            <a:endParaRPr lang="ru-RU" sz="1800" b="1" i="1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Поклонись до земли свей матери, 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И отцу до земли поклонись, 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Мы </a:t>
            </a:r>
            <a:r>
              <a:rPr lang="ru-RU" sz="1800" b="1" i="1" dirty="0" err="1" smtClean="0">
                <a:latin typeface="Century Gothic" pitchFamily="34" charset="0"/>
              </a:rPr>
              <a:t>стобой</a:t>
            </a:r>
            <a:r>
              <a:rPr lang="ru-RU" sz="1800" b="1" i="1" dirty="0" smtClean="0">
                <a:latin typeface="Century Gothic" pitchFamily="34" charset="0"/>
              </a:rPr>
              <a:t> пред ними в долгу неоплаченном, </a:t>
            </a:r>
            <a:br>
              <a:rPr lang="ru-RU" sz="1800" b="1" i="1" dirty="0" smtClean="0">
                <a:latin typeface="Century Gothic" pitchFamily="34" charset="0"/>
              </a:rPr>
            </a:br>
            <a:r>
              <a:rPr lang="ru-RU" sz="1800" b="1" i="1" dirty="0" smtClean="0">
                <a:latin typeface="Century Gothic" pitchFamily="34" charset="0"/>
              </a:rPr>
              <a:t>Помни свято об этом всю жизнь. </a:t>
            </a:r>
          </a:p>
          <a:p>
            <a:pPr>
              <a:buNone/>
            </a:pPr>
            <a:r>
              <a:rPr lang="ru-RU" sz="1800" b="1" i="1" dirty="0" smtClean="0">
                <a:latin typeface="Century Gothic" pitchFamily="34" charset="0"/>
              </a:rPr>
              <a:t>Припев: </a:t>
            </a:r>
            <a:endParaRPr lang="ru-RU" sz="1800" b="1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890</TotalTime>
  <Words>2357</Words>
  <Application>Microsoft Office PowerPoint</Application>
  <PresentationFormat>Экран (4:3)</PresentationFormat>
  <Paragraphs>249</Paragraphs>
  <Slides>68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69" baseType="lpstr">
      <vt:lpstr>Праздник детский 2</vt:lpstr>
      <vt:lpstr> МКОУ «СОШ №2 с.Карагач» Прохладненского района КБР </vt:lpstr>
      <vt:lpstr>Слайд 2</vt:lpstr>
      <vt:lpstr>Слайд 3</vt:lpstr>
      <vt:lpstr>Семья – это моя радость</vt:lpstr>
      <vt:lpstr>Цель урока:</vt:lpstr>
      <vt:lpstr>Задачи урока</vt:lpstr>
      <vt:lpstr>Виды деятельности:</vt:lpstr>
      <vt:lpstr>В семейном кругу …</vt:lpstr>
      <vt:lpstr>Родительский дом</vt:lpstr>
      <vt:lpstr>Семья...</vt:lpstr>
      <vt:lpstr>СОПЕРЕЖИВАНИЕ</vt:lpstr>
      <vt:lpstr>РАВЕНСТВО</vt:lpstr>
      <vt:lpstr>КОМПРОМИСС</vt:lpstr>
      <vt:lpstr>ПОДДЕРЖКА</vt:lpstr>
      <vt:lpstr>ТОЛЕРАНТНОСТЬ</vt:lpstr>
      <vt:lpstr>ЛЮБОВЬ</vt:lpstr>
      <vt:lpstr>ВЕРНОСТЬ</vt:lpstr>
      <vt:lpstr>НЕЖНОСТЬ</vt:lpstr>
      <vt:lpstr>УМЕНИЕ СЛУШАТЬ</vt:lpstr>
      <vt:lpstr>ПРИЗНАНИЕ</vt:lpstr>
      <vt:lpstr>ПРИСПОСОБЛЯЕМОСТЬ</vt:lpstr>
      <vt:lpstr>ДОВЕРИЕ</vt:lpstr>
      <vt:lpstr>Слайд 23</vt:lpstr>
      <vt:lpstr>Слайд 24</vt:lpstr>
      <vt:lpstr>ЦЕННОСТИ …</vt:lpstr>
      <vt:lpstr>КЛАССИФИКАЦИЯ ЦЕННОСТЕЙ</vt:lpstr>
      <vt:lpstr>СЕМЕЙНЫЕ ЦЕННОСТИ</vt:lpstr>
      <vt:lpstr>Работа в группах (Для родителей)</vt:lpstr>
      <vt:lpstr>Работа в группах  (для детей)</vt:lpstr>
      <vt:lpstr>Семейные традиции</vt:lpstr>
      <vt:lpstr>Слайд 31</vt:lpstr>
      <vt:lpstr>РАЗНОЦВЕТНАЯ СЕМЬЯ</vt:lpstr>
      <vt:lpstr> Для крепкой и дружной семьи характерно: </vt:lpstr>
      <vt:lpstr>Слайд 34</vt:lpstr>
      <vt:lpstr>Слайд 35</vt:lpstr>
      <vt:lpstr>Физкультминутка</vt:lpstr>
      <vt:lpstr>Слайд 37</vt:lpstr>
      <vt:lpstr>Обсуждение</vt:lpstr>
      <vt:lpstr>Выводы: </vt:lpstr>
      <vt:lpstr>Слайд 40</vt:lpstr>
      <vt:lpstr>Тогда отец взял сына за руку и подвёл к забору. Ты неплохо справился, но ты видишь сколько в столбе дыр? Он никогда не будет таким как прежде, Когда говоришь человеку что нибудь злое, у него остаётся такой же шрам на душе, как эти дыры. И неважно сколько раз ты после этого извинишься, шрам останется</vt:lpstr>
      <vt:lpstr>Слайд 42</vt:lpstr>
      <vt:lpstr>Семейные заповеди</vt:lpstr>
      <vt:lpstr>Слайд 44</vt:lpstr>
      <vt:lpstr>Слайд 45</vt:lpstr>
      <vt:lpstr>Слайд 46</vt:lpstr>
      <vt:lpstr>Родословное дерево</vt:lpstr>
      <vt:lpstr>Слайд 48</vt:lpstr>
      <vt:lpstr>Советы педагогам и родителям.</vt:lpstr>
      <vt:lpstr>Милые Родители!!!</vt:lpstr>
      <vt:lpstr>Слайд 51</vt:lpstr>
      <vt:lpstr>Слайд 52</vt:lpstr>
      <vt:lpstr>А.С.Макаренко («Книга для родителей»)</vt:lpstr>
      <vt:lpstr>Слайд 54</vt:lpstr>
      <vt:lpstr>Слайд 55</vt:lpstr>
      <vt:lpstr>Слайд 56</vt:lpstr>
      <vt:lpstr>Слайд 57</vt:lpstr>
      <vt:lpstr>Слайд 58</vt:lpstr>
      <vt:lpstr>Послесловие…</vt:lpstr>
      <vt:lpstr>Раздумья о ценностях семьи</vt:lpstr>
      <vt:lpstr>Родители и гости</vt:lpstr>
      <vt:lpstr>Притча о жёлтом цветочке</vt:lpstr>
      <vt:lpstr>Рассказ о своём сверстнике</vt:lpstr>
      <vt:lpstr>Стихи родителям</vt:lpstr>
      <vt:lpstr>Гости праздника</vt:lpstr>
      <vt:lpstr>Конкурс «кто больше знает семейных заповедей»</vt:lpstr>
      <vt:lpstr>Что может быть семьи дороже?</vt:lpstr>
      <vt:lpstr>Исполнение гимна семьи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 в современном обществе</dc:title>
  <dc:creator>Майкл</dc:creator>
  <dc:description>http://aida.ucoz.ru</dc:description>
  <cp:lastModifiedBy>Римма</cp:lastModifiedBy>
  <cp:revision>95</cp:revision>
  <dcterms:created xsi:type="dcterms:W3CDTF">2010-11-22T12:11:19Z</dcterms:created>
  <dcterms:modified xsi:type="dcterms:W3CDTF">2013-01-08T08:58:37Z</dcterms:modified>
  <cp:category>шаблоны к Powerpoint</cp:category>
</cp:coreProperties>
</file>